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7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0614" y="643944"/>
            <a:ext cx="9386117" cy="3528811"/>
          </a:xfrm>
        </p:spPr>
        <p:txBody>
          <a:bodyPr/>
          <a:lstStyle/>
          <a:p>
            <a:r>
              <a:rPr lang="en-US" dirty="0" smtClean="0"/>
              <a:t>Setting the </a:t>
            </a:r>
            <a:r>
              <a:rPr lang="en-US" smtClean="0"/>
              <a:t>Stage </a:t>
            </a:r>
            <a:br>
              <a:rPr lang="en-US" smtClean="0"/>
            </a:br>
            <a:r>
              <a:rPr lang="en-US" smtClean="0"/>
              <a:t>for </a:t>
            </a:r>
            <a:br>
              <a:rPr lang="en-US" smtClean="0"/>
            </a:br>
            <a:r>
              <a:rPr lang="en-US" smtClean="0"/>
              <a:t>Charlemagne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Pepin the short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8300" y="4670985"/>
            <a:ext cx="9001462" cy="1655762"/>
          </a:xfrm>
        </p:spPr>
        <p:txBody>
          <a:bodyPr/>
          <a:lstStyle/>
          <a:p>
            <a:r>
              <a:rPr lang="en-US" dirty="0" smtClean="0"/>
              <a:t>October 27,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163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210355"/>
            <a:ext cx="10353761" cy="47223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2636" y="695459"/>
            <a:ext cx="2871987" cy="50957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EUROPE IN 800 A.D.</a:t>
            </a:r>
          </a:p>
          <a:p>
            <a:endParaRPr lang="en-US" dirty="0" smtClean="0"/>
          </a:p>
          <a:p>
            <a:r>
              <a:rPr lang="en-US" dirty="0" smtClean="0"/>
              <a:t>Purple – Carolingian Empire (Charlemagne)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Tan – Byzantine Empire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Green – Islamic Empire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7/7d/Mediterr%C3%A1neo_a%C3%B1o_800_dC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64" y="504646"/>
            <a:ext cx="8874867" cy="597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256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flipV="1">
            <a:off x="913796" y="399245"/>
            <a:ext cx="4997608" cy="21035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 descr="http://www.vlib.us/medieval/graphics/rolandm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11369"/>
            <a:ext cx="6455097" cy="51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44982" y="210355"/>
            <a:ext cx="5094154" cy="3702881"/>
          </a:xfrm>
        </p:spPr>
        <p:txBody>
          <a:bodyPr>
            <a:noAutofit/>
          </a:bodyPr>
          <a:lstStyle/>
          <a:p>
            <a:r>
              <a:rPr lang="en-US" sz="1600" dirty="0" smtClean="0">
                <a:effectLst/>
              </a:rPr>
              <a:t>Charlemagne </a:t>
            </a:r>
            <a:r>
              <a:rPr lang="en-US" sz="1600" dirty="0">
                <a:effectLst/>
              </a:rPr>
              <a:t>invaded Spain in the year 778. He had been invited in by the governor of </a:t>
            </a:r>
            <a:r>
              <a:rPr lang="en-US" sz="1600" dirty="0" smtClean="0">
                <a:effectLst/>
              </a:rPr>
              <a:t>the </a:t>
            </a:r>
            <a:r>
              <a:rPr lang="en-US" sz="1600" dirty="0">
                <a:effectLst/>
              </a:rPr>
              <a:t>city of Zaragoza, who had promised to turn the city over to him. He entered through a pass in the western Pyrenees Mountains and marched through the lands of the Basques, a people who had managed to maintain their freedom from Muslim domination and who were not too pleased with the Franks entering their land without even asking permission. </a:t>
            </a:r>
            <a:r>
              <a:rPr lang="en-US" sz="1600" dirty="0" smtClean="0">
                <a:effectLst/>
              </a:rPr>
              <a:t>Charles reportedly took hostages </a:t>
            </a:r>
            <a:r>
              <a:rPr lang="en-US" sz="1600" dirty="0">
                <a:effectLst/>
              </a:rPr>
              <a:t>and </a:t>
            </a:r>
            <a:r>
              <a:rPr lang="en-US" sz="1600" dirty="0" smtClean="0">
                <a:effectLst/>
              </a:rPr>
              <a:t>allowed </a:t>
            </a:r>
            <a:r>
              <a:rPr lang="en-US" sz="1600" dirty="0">
                <a:effectLst/>
              </a:rPr>
              <a:t>his men to loot and plunder the countryside as he headed east to Zaragoza. When he reached </a:t>
            </a:r>
            <a:r>
              <a:rPr lang="en-US" sz="1600" dirty="0" smtClean="0">
                <a:effectLst/>
              </a:rPr>
              <a:t>Zaragoza however</a:t>
            </a:r>
            <a:r>
              <a:rPr lang="en-US" sz="1600" dirty="0">
                <a:effectLst/>
              </a:rPr>
              <a:t>, he found that the Muslim governor had changed his mind, and that the gates of the city were closed to him. After lingering a </a:t>
            </a:r>
            <a:r>
              <a:rPr lang="en-US" sz="1600" dirty="0" smtClean="0">
                <a:effectLst/>
              </a:rPr>
              <a:t>while, </a:t>
            </a:r>
            <a:r>
              <a:rPr lang="en-US" sz="1600" dirty="0">
                <a:effectLst/>
              </a:rPr>
              <a:t>he and his army began to retrace their steps. The Basques were still angry with his earlier treatment of them and, as his army went through the pass of </a:t>
            </a:r>
            <a:r>
              <a:rPr lang="en-US" sz="1600" dirty="0" err="1" smtClean="0">
                <a:effectLst/>
              </a:rPr>
              <a:t>Roncevaux</a:t>
            </a:r>
            <a:r>
              <a:rPr lang="en-US" sz="1600" dirty="0" smtClean="0">
                <a:effectLst/>
              </a:rPr>
              <a:t>, </a:t>
            </a:r>
            <a:r>
              <a:rPr lang="en-US" sz="1600" dirty="0">
                <a:effectLst/>
              </a:rPr>
              <a:t>attacked his rearguard. 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4721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58839"/>
            <a:ext cx="10353761" cy="1326321"/>
          </a:xfrm>
        </p:spPr>
        <p:txBody>
          <a:bodyPr/>
          <a:lstStyle/>
          <a:p>
            <a:r>
              <a:rPr lang="en-US" dirty="0" smtClean="0"/>
              <a:t>Pepin the Short/the Younger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519" y="1580908"/>
            <a:ext cx="10664312" cy="4497919"/>
          </a:xfrm>
        </p:spPr>
        <p:txBody>
          <a:bodyPr>
            <a:noAutofit/>
          </a:bodyPr>
          <a:lstStyle/>
          <a:p>
            <a:r>
              <a:rPr lang="en-US" sz="3400" dirty="0" smtClean="0"/>
              <a:t>Ruled as king of Franks from 751-768</a:t>
            </a:r>
          </a:p>
          <a:p>
            <a:r>
              <a:rPr lang="en-US" sz="3400" dirty="0" smtClean="0"/>
              <a:t>Important for 2 key reasons:</a:t>
            </a:r>
          </a:p>
          <a:p>
            <a:pPr marL="0" indent="0">
              <a:buNone/>
            </a:pPr>
            <a:r>
              <a:rPr lang="en-US" sz="3400" dirty="0" smtClean="0"/>
              <a:t>	1) First </a:t>
            </a:r>
            <a:r>
              <a:rPr lang="en-US" sz="3400" dirty="0"/>
              <a:t>Carolingian </a:t>
            </a:r>
            <a:r>
              <a:rPr lang="en-US" sz="3400" dirty="0" smtClean="0"/>
              <a:t>king</a:t>
            </a:r>
          </a:p>
          <a:p>
            <a:pPr marL="457200" lvl="1" indent="0">
              <a:buNone/>
            </a:pPr>
            <a:r>
              <a:rPr lang="en-US" sz="3400" dirty="0" smtClean="0"/>
              <a:t>		--He was Charlemagne’s dad</a:t>
            </a:r>
            <a:endParaRPr lang="en-US" sz="3400" dirty="0"/>
          </a:p>
        </p:txBody>
      </p:sp>
      <p:pic>
        <p:nvPicPr>
          <p:cNvPr id="1026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4083" y="1132517"/>
            <a:ext cx="2964843" cy="296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history.com/sites/2/2013/11/charlemagne-hero-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877" y="4729966"/>
            <a:ext cx="2664898" cy="199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941712" y="4431271"/>
            <a:ext cx="2266682" cy="13136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06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3190" y="76625"/>
            <a:ext cx="10353761" cy="47222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7741" y="772732"/>
            <a:ext cx="9734970" cy="54606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2) Pepin was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r>
              <a:rPr lang="en-US" sz="3200" dirty="0"/>
              <a:t>political leader to have his reign blessed by the pope</a:t>
            </a:r>
          </a:p>
          <a:p>
            <a:pPr lvl="1"/>
            <a:r>
              <a:rPr lang="en-US" sz="3200" dirty="0"/>
              <a:t>Pepin grew up attending and serving the Church</a:t>
            </a:r>
          </a:p>
          <a:p>
            <a:pPr lvl="2"/>
            <a:r>
              <a:rPr lang="en-US" sz="3200" dirty="0"/>
              <a:t>Pepin’s brother became a monk at St. </a:t>
            </a:r>
            <a:r>
              <a:rPr lang="en-US" sz="3200" dirty="0" smtClean="0"/>
              <a:t>Denis</a:t>
            </a:r>
            <a:endParaRPr lang="en-US" sz="3200" dirty="0"/>
          </a:p>
        </p:txBody>
      </p:sp>
      <p:pic>
        <p:nvPicPr>
          <p:cNvPr id="4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038" y="4395733"/>
            <a:ext cx="2771360" cy="27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6" descr="data:image/jpeg;base64,/9j/4AAQSkZJRgABAQAAAQABAAD/2wCEAAkGBxISERQTEhMTFRIXFBQSFBMVFRUUFBUUFBUWFxQUFRQYHCggGBolHBQUITEhJSkrLi4uFx8zODMsNygtLiwBCgoKDg0OGhAQGiwcHBwsLCwsLCwsLCwsLCwsLCwsLCwsLCwsLCwsLCwsLDcsLCwsNzcsLDcrLCwsNywsLCwrLP/AABEIARYAtgMBIgACEQEDEQH/xAAcAAACAgMBAQAAAAAAAAAAAAAFBgMEAAIHAQj/xAA2EAABAwIFAwMCBgICAQUAAAABAAIDBBEFEiExQQYiURMyYRSBByNCUnGRYqEzwbEVJENU8P/EABkBAAMBAQEAAAAAAAAAAAAAAAECAwQABf/EACQRAAICAwEAAgICAwAAAAAAAAABAhEDEiExE0EiUQRhMkJx/9oADAMBAAIRAxEAPwCvhWEz1jmiNpiAOshBs5PlD0dTsH5zc8nlMNGWNbkY0Bv6QBaymyhu57vKw0i0stlGlovS30bwFMJMxN22bwVa+oa4d3cqMsjpCW3ytGyNXwRK+lqOQBvcdPCr1eI2HbESFWkr4qdmaY3HCWMQx+pqzkpG5GbZ+FOUaGoaZuoaZjbvs2T9h3QSr63J0ihcfkL2l6OaGB9S/wBSbl1/9I5QUMUbe1o/pSbY1Co6evn1a4x/BUkHTmIP91Qmv08x0ICmdKGblJ6Btiw3o6oGpqAoHdMVBNvXAHlODnNcNDf7qtJBnGXb5TKgbMUjgGItPbU9q0di1dSmz2OmHxdOtK23advK1qKkNNhY/ZUTO2Yv4X1lE8/m05h8lwsj0VTHLrC4O+AVVq8LimF5LH4CATYBLTkyU0mVo1Lb7qn10F2NIc0Os4a+F6G5ibiw4SxgnWsT5fSqGZHjT1DtdNLw4gua7MzghTcl9HaEWcjTNdvhBMU6do6g3ewZv3eEaprOabixVemiaSWu1BQ+RjqWpzHG8AqYHkxuMkI2YOQhMdQJjlcPQA3jdoXLtcPp3yZLeHFAcd6MiqSTa0g9sg0ATwX6LYs23pyPEMMbftZ6Y8nleozi+H1FO8xzgyNHscFitsjatTts1Pc9mnypHQBzchNnD9XleREg67LyWMyEi9rbFZ1I8TXpoyjLbWOt9flDuoMbhg0cMz+GjdQ9VY99NEBvLx/KB4ZhjpL1dSCXO9rfH2VFL9F4+FeHAKisl9WV2WnGoYeQm+moWtGSECNg015WkMj3RaDbwr0Y/KzO1ITcYyRTDhfJY3W5Bj1ce1AMf6rgiB1BkCQazrCpnJDScqjKi8cdnS6zqKnabAgG/lC8T6jhzDuBH8rm3pPcbvcf7VwYdexJJUtWP8I/03VMAIA/8oqOo4JCGl4aPN1zaLDQVscEvqXG38pkmB4kdXbMxw7HBw+CvYW+Wlc0pZpotInH7lFaTqeoZ/ydwToR40OzsrXAAbryelF75tPCA0nV8T9C3K75Rmnc14zByRtkXCmUcX6ahnbqNfI8oBh09VhziJSZKfj/ABHym4Ta2CixONrm5CM0R958JVHp2xtR4kyYepGQ5p3A4Vkwi4c3Y7pEkgkwyTPHd1M46jwP/wAU30FaJGCSI3a7jwrxqhKsndq4jhSRPIOW/aoA0g3UhPKltQJrXwkq6WOWweBYbLFq53nVYn+YT5JlmSe520VDE8R+nY5zzo4fl/JRNjG63IsN0g9TPfW1DYY/bEb6fClj6rLqJZ6doXTv9WqF9bsB/wBJuljFxe2X9o8LWCMCNgdvsrcsABvwrecF9ZA5/DBlYPddc56265yuMNOfgox131I6nYWj9QsuMxjNM5xPk6plFvhaMaJnyerJd18yK0cLm7IVTuJeSEVopHNPdsm+PU0QnQXY0W1Fyr9FC0Nuf6Q+lrBc2RDDgDfMgnZSUy3TvbbQKRkeYWWsLbO0RFjL7aOXWTcilBTgHVbVMjRplV6ezW6C7kvzyPzd5sPCIjZJMxrjcC5+FPh+IujdYnRWcFDXMJG4UNXSsDtdymliWtk274OGH1kcje3Uq3awsPYfe3kpEwSq+mnA/SU2RiSQue06LOyTxFmWiaWlrtYT+k7pRFS7DakR6mGU6HhlzynWEEsu7cIRjWGioheCO4befspSbQLrgUdMCBbUHY+VPI3s+eUq9C4gX5oJd49G33KZ2SWcR/aatlYaPC7tCxeuLRssUqO4DseqvRhldm1ymyodDU5EH1BHc8lVusnB08MYOjnAOHkJvgp2xsEbRZoAVMXGH6NGTNd7tLLeaYEe4WCB9YYrHSwlxBJsdlzSHqqeQXbcNJWhdkL9lb8SMUMtSYxqAgUeHPsHWKOtoxJLneQSNSi0k8ZbdrdNvutePF9hcwVhODHR3CYanBczNAo6Bj8u+m6ZaaoY6O3KpOCoCyCDLS+iblX6OXNayYMTwxsjCUpi8TrXWGcdWacMthnpTl3VqIXde9lQw92ZmYqaKTNtsEpRoKQktNyLjyh2L4R6ve0/ZXoJnOFriyljsNt1aKskxapJXxusQQAspYnzyl3AR2phD2kmwK0eQyP8sa8pp+HKINxKLS/IV3p7HJI7NOxVCofmbf8AtDqOpIDiSNNlkroZLh1Quu0OGxXtW9oDSPuk7pbqT1D6bv4CcPpcxGuiWcTNJdE3qWA01TDOzRpN3pybWxkNeNn2QPqyEvppha5aO0od0XUepSiN1/UG3wpp0yg4SwtB0XqpGJ4a0X1G5XiV+i0KWV02JOaN47EJ9eSWgv3tZJHSOuJVL/8AEWTe6e9i/a6pEAl/ibVBsTGgXubJKoWG1m21TT+JGOQyH0mDVqQYBKSXNP2XoYYJuwS4gjJRSMdmLt90Zpg0tSxh80pf+c6wOguUcN2aN15W2KozOQVozca6K9DdugKAOq9A7b4VmGrdmCnkYUMdZUFsRXPautvNYp4rK9uSx8LnGIyAylzfKxzVmz+Pwb8OmNrBFaWYNBCWem5y46o1JMDe26k1RpuwnBKPKmjqQNkHpZmbF1ip47A3abrlOjtbCH1AIObfhQT1nbYBV46gG+YaqJtUC7KAjKdjKJqczha9ks18npSfHKZKyF197IBjUd2kWN/K6KsEkGemqtjJmO4K6TTSiTNY6cLh0GIAR6btXVekK71YGkb21KE0ZJeh+edtmx2vf3JN6QkbHWVTDsb5QnKVjWlh5N0jYbG3/wBSeSbXOn9rOkMOUea2qxTSyHMQBoFiVx6AU+jHtNdUtb+1MNbcscOW3KVemiGYhUgbloTpCwFmu43VcKv0U4t1JRSwv9aT2yHKEDqKww7XN11P8UKX1IGEDtabhcwczNa1r7G62werpHS6i9QNiqWd9w5uo/lEsLZK0EkjwL+EFppfScdtuFtN1CG2BBtfha4yIOAbqIgWXcdVJSS2Zc7jZUZJ2PDS0kAqWuYGgWOiWdCxi7IK7E3kG512+yA5Q4HJ776q1XOGa3CrRzBj7gbrJ6zYo84W6KqlibZtr8qw3qFrG/58oRUyPY7MfaVFFhwkeBtfVOoo62gu3qGnvd+a/wAIvRdSQ2/Kv90LqenIhHqW3+yC0lO5jrDZCUEgpyZ0XCq0zMc88KtimJthbmb7kOwOqLTkPK06vh7dFGSL26BFX1JNJcm/2Xg6lkks21reVL04YdpR/alr8GbVSBtMLWOtlWFUQlKRVwKGSaVzQLhx1XcOn6AUsDWckIN0j0q2ljBeO8hM9iR3cbLLmdEzVrxY33GyR8QhH10Radcwzf2nSaK5Fkk0QL61/wDgf+1nTZVHRZJe62lrBYhhc7dYubdnUKMJ9DFZSdiBY8FPLwXhsjdv1BJPWjMk0DgO0OGZ3xflOtPO0sEjNW2FvF1aHCbNcWpmzRlttHCzR4K4X1Fh/wBNOY33GpIK79FKSMxAv4S91Z03T1P5kw1+N1dPpOzhHrNEhOqvOka5gOUX+Vt1TQtZLlh2HlV6KUP7XWDm+FohMtFWgzS0pdGHEEW4Vlzm+nc8K7hlTeKxHdt8LSopSGnOND4VJeCNJMBRzxu1I5RSjwtku2nKCzvaw5WjnlMGDVbLAcrK3Rrw00b4pgYcy3hL7YC4ZWtIcNLroFE5h0V9tDH7Q0X82CR5BJw6c6ocHkce8usrlbRRRDY3T3VwNY3YXSri9tyEVMfHAXaCcCUWTaykEvu2SeMofp5T7gzmvhtyE30NL0A1vSWd1maI5h9IykDcvu0uUZ9Zpa0DhBMcq2izBuSEu1E5QHiCUyNYSVPJexVCjAbBENbkLZ0pIIF7jZYszbZnfGSQE5Tc7JX6RgzVVQ4/OqI9R1XpUchv+bbRedHUZ+ljf/8AJL7l0UU8DML+FimlIbaP9Td1i5rotgfH4vWpnxlveQQ0/Kp/h9WksNI/3xEk3+E2uyixcAkPHP8A2dY2aMG0ps8jYA+Va0uisd2TEPzEdilqMh1f7XaBeZg9oykFhG6kijbbKdhyU/8Awzu7Oc9f9Ek2kp/1FJGO9JuomNlce91tF3SqxSFgs9zbDi4XLfxFxiCqcGxE3B+ytGLRog6XSHDbmFotrvdXKiQtIzC4VTCKmXJlcBa26JUzbgnQrXFWic5C1i0AkfdrbKhG+SN3Fk/R0TJW6gAoH1Fglm3alni5Zb+PMH0eLPDgdEegxl2cHiySfTsLa3RLCtrE6rDKHTanEdTUZhmdslrq3EYwywRCvqAYRGz3oPiGAulgy6mRVhBCynFA6Ita0Ea3CZOjqkklp5SLUQTwMs8bIj0/j+UhwGg3TSXOEVljfo9zVhY5wQykf61dECNNL/2tYK107jI1pDBvcK1hLT6we0DQrM07KucWjos7gDlA0bay2mIa27R3FSxDta51tRqqOLV7Y4ZJNsgNgef4U8iRlknYrdWVAlmgjbqb/mBM1TE6CNvp8AWCAdIYXnLqqbd+rB4TTK8gXOtkkP2xpMgppQWh7ve73LFhhae7XXhYiyZfiIe23KhxKijkidC4Xc4Wv4/hWzSZQg2LdVU1Po4gvHuVYY/2DH0AdJVf08zqKocQwH8t55J4VTr7rJ0B+njPcNz8Ib1l1TS1bM8JyyM7g4aEkJDfUGe805OY6BWhjafBnFWaYjiMkrs3qOv4voreGxl3ut/PKAOjkDv8f+kZwmVoIsST44WhRFY3UGUNDLlEo4xGQL3uh1G7Pa4sUWytFnHWyuiTCdO1psNuVLXw59OFSinbIQRpZG22yXRk7FU2hAxzD8p7QgTpyywA1XRq6lDml5GiVqeia+bNbtCzSj00wyWWcMw9z8sjtExNxunhFjYlLGK40GMLWacJIfO57rudyuUa8DKmMvUOLQ1M4bsCh2CU0UNRrYsJXgooS0OcSH8WUeJUMTGB+c3/AJVK4FYotWdbozDIzJEGi44QbDaVzJJGEaX3Sl0biJzAZiukUsrQMhGr/wBSnkhshHFILYTUh7CHHtZylXHJXYhUxxwf8TD322Nio31j87qRn6zbMEzdOYMKNpG7juf5WCcGxtwi2kDGsY3YBezRW0KwykG62mdmLT5SMUh+qDBayxazU4LjZeKYRL6t/EmMRZYDdztL+FzZwdK10kjiXG5VYSMaLEXPCKtjHog8r05QoVf0AKeHKP53RCiyuBYdm6j+VFTOGZwcoad+SS/6SVoxJVZJt2TBrX3DjY8BXMKeGOyuA+CqmMtGZro/upJTmDSNwiyy6O+GyaWsLeVdmkbGw21KV6DESAAd0w07fUIvsj6TmWcMqG5BpY3TJmGUD9PKW4Q1smX4V51VkYQ77JXwXGkz3G8Vb6fpRa30QWjhdHE7NyvcMgzSFx2V+WmcZu7/AI0no7SQjYnREuN75TqqeD4I+YkC9gUy47UtMmQDTZFsGg9FosN1SCVkZTZHSdJF7R4G6p4/0mMu+o4T5A02BvYcofjTA5py6lUaQVllRzDD6d8LwQNiun4e71oAR7rb+Eo0tI4P7homnBnZHZBs5DXgVNspxh0dRHYX11dynyacZbu3OyS8bjdG6434RPAOpIZW+lJo8aC6w5ElZaKDvqAiy29QkhvAUz42ZRZU5GEOBWSSGJJYyxxLTe6xSNadyvFFhPm2smysa4jlH8HhMzMw2A2S/GNidbcFGsKlcQ9/tFvaNl7mZWTg6K+L4cSLsQuKQN7H7ohFUEHOTdpOysSwRy6ttmG90If4lGkytSOawd2t9l61ln5h7VoZ8uhbdvmynsSzMdG8W3RSsVcIKip/OFtl0LAJ2+lnPhcyfJ7RzmT3hstmgcW2RXCc+jDRem85/lZi7Q8jwo8FAvrt4Rx0LXOtZByTEimiphtKzLpuvcRJEZFvurMUWS4WjIjkPJ+VyhYwpvwgP7+QUcoALBpHC1noLNu4kfAU0MoYBYX03XJahpGfWgXDjYLd00Zb2nVLxmvMQeSjTYW5CNinim+nNoHQz2fqNLpijDQ5jggUdMxrHXNzwruHVT2gNADh5PCLlQOHuNVHfnd7QgnUGD+k6OpYbB1jorXVFTlb5vur+IT58OGSzrDX4WLItnRRFulxm0bSUXbiOdosljBLGnbmC2laWkEEqGTC0FSHMsflBWJYg6ndCLO18L1Z3Ac4j9O9pP8ApXcMc89jjbNojPUtNlAMYvdK8UhMg1s5puV6z6QTL0rsknpEaBbVAboWOs4cDlb44C1rZbXzaXVahcdSBd1v6T1yh3LhOcaNsroxfx/2reGtjtma7M/mM7BUKSlEpLb96gfeJ+XY+Qgk0T2Jp2j1rnS3Cb8MqmFg/pI7pQ8mx1smDpyAmOxPddK0zh4phoCEbomm4J2SxSTaZWm7kYhrjky/rSpUcXcSecwsvJJHWGXdV/UJF3K1TTMIzNOydM4krIrtGbdDK6S7LNHwr8lRc33CpvmcWOBaB4KEpDIXKVwZUsDtbptqoWlwtskuKJ2cu3IKNw4g8loA2VIS/ERroVfRszAHlDK1307iAbg/6VmoqSXN8oR1LimWzQ299ypzkOkDa4sneGZzruicg+npnRscXX3+EPwXD+/1bdvJ8Ky+pDPUBGYP9qlFdCG8CbenbfRT1BaAFLQUpFM0kWFlXkphbMDcK+SAqZVnpRJxssV+Nhte2ixZ/hQ+wvtw/NEYne5wIafBXPsUohC90N7SNuS7yuiYpibKeQFx14VHq7BI6qAVMP8Ay2u63KrDpJC903M2eN1O8XdYht+CqlfhstK0tcDe/u+ENpZnU72uHvJtZdPwupjqWNbUAXsNU7kMunOaV2VuZvuKlqqkBmZzbvT3XdLRtluz2qrUdMjPcjRcph1OfVkWZge0ZXchEMJxYhuVvvRnGenXgmRo7bWsldkLqeTMWnUopi0POE1wsb6PROKptEXn3XSlPUgsEjd/ChpsVeTkOyMqOG+mqHSNvmV92Jx08d2nM48JSpcT9MFpUdPWNF3P1N9AoS4FDRFiTj3nQHWygrKwvF85AQqsrLNBtZpVd5DgHXsEoSf6xwNmajko5Qsc1mclLNTLEQAxxB5U8OJOazKDm+E+1ICXQsMbbnuVXrGGpBc0bFUcPillNhEm7A8KezQj+QpJ2VrhcpovSovbrbVJnThfUVQBHaDtxumvqvFRDTujAu46BafhxgxMZmdo46gFaIq2iUhgrDkGVnd/j4Qpz7be79qLYhMIgXt1dyEGwfF4JZTcj1PCaUuiNl6OK4Bvry3wsU76aziQdTx4WJ0DY4xjMs9WQ7KQ7gJv6QrqiONsUsNmjc+VB0hi8BjbDIB6l9HHcpukivpfVR5HqBYgdY9NObI6oi1B1yftVbp3GmgZXayjhP8ABIRdjm3BSV1L0/6MnrQtuSbkDhCVNWUiOlBiInaGuGUq1iFKdO7tHPlIVHieUb6nQnwmDCMZyn0yfUbuSeElF00w+GXbci7UOrsEge3MQLni2yKtLJGgsdp4W/ogG26KbQXFCa/oMkl7X6b5VVp+inPddxy2K6CAS3Q2XrKcgalMpom4i3D0tELX1stqzp6NxBDQLcI3KANkOqpXnRoU5zvweMEAq3Cw8a6AcLV2ENMemiYYmMaw+oRdLeKYsLljFF7D6IgmMMMeTIHSnYK501gYP5kuh4avcEwoy/nSDVuycGQRhgdfu8J1f2Jqkyu+BoGZgykLc3bE6TNxqpJbZc7+0BJmJV8tZOIILtjvZxHKKTC2qI6MSV9RcC7GHXwrvW3UYpHRNgfoLB4HHlMWGYdHSxOgjP5jhYuShiX4aEZ5PWMj3XIYStMU0jNMdJ69klAJo7OJb3fC4tUTP9cvhcc9+P5U881VRMfE55GbTJc6Jy/DGjoWt9SSQPmOuQ23VI41L0k5DH0gJ/RD5wbuGl1iYp5g4DLYD9o4WJ3quC9OLdRYQYaoPZpmsGNHBTlgMFQ1t5ib2RSemjflkLMzr6f4qy95O6w5PSqK7i5vcQvIZLklzbt8LZ+Y6cKRzSAAli2V+hU6g6V9bM+I5Bw0clJkNW+mdkeSHA/2F1qWF1xbQKjjPTMUwzZRn/ctEY2KpCthmKkvzB2UD9KZKLqZubXXhKtX0nLCS8En4VOnneDYxkfKTJwtGVnVKfEoibFwHKtfXw21eFy2aoA51XsLJXjQ/wC1CFsY6FU4lCPa4FAavHyD2hL8NG8O7jYI1FhEVg4y6+LrmmUQLmmmnlAF7FHsMwBrXAv3RBk1OxoDrNP7ltLikDRfOCeEYyS9ObCdO1oORoGXkofWysgfmc648JcxfqKXMGNblB2PlU6XCJp3ZpHkjwinb4JJ8JMQxGorZcjQWw33+E1YLhEVPl7rO8+VrTUbYmWCuRMBHcFrhBemWUnZNJXRwZnvFwf1JU6k66EdhCMxds7wml9G2UFrtW+Eg9XdFvH5kOzTo1LJtPgfoq4HgkmLTF0hIy7nygmPYRLh9SQAWtJ0euxdG4W6mpWSFtnPHd8LXqfA46poLiCBufCvJfj/AGQS6JvQ0FX3ySPLmOHZf+V6tsYx/wBNrKemOkehIXi8+WSmVUBvZGG5vTOZn7lC0pG6c6pko3fTzg5Tpc8XXQaF7JG3jIcN08vyOqjSJ/wts1zay3jADrHRWvSy620TRhweyrUBaXI5XtQ/XRauZflDZoRk008ZbZwBKH1OBtlaS0WVp4aDltf5XvqPGxsEb29DFiPVYH6bzm1VaTCpW6xvP8J9fTtd7hdVZabLs1K1r4VUhGjZUA9wJW0lRMNoiU+UVH+pw7VJVYvTMFgAXfZI02UUhDljqbXMReP/AAq/05cdQb+PCPVWJzyvyx9jVZ+maBfd3JXLEmByKWHUGW3qOznj/H4R9kWnaoIXsttqp4pNdFVRUSDk7JYmEbqYzX0C0lk0UYda3nhD5KDqXYwd1bbJZpJ1+EOhldyNFO51iCTZnJVFLgrTCEtS85Bsw/6Sn1h1AIGyRRuvmFr+EM6j6vMZdGw5mnQHwk2rkc1pdKb5/aT8oKcmjopBXo+Nrs5OrjqT91ij6LnADwdLc+dV4o6ItwacbwNkrSHN7hs7yl+jqKjDze5Lf2pvw2b148ubVurT5VapiYP+XV3hLt2wal/Auuaarsx7RG/a5TMaQlt2Ozt/lcuremPV74xk5HCrU+N19Ebdz2bclaI5eUxHA6WYTex0Uc1LbXMgGCfiJA7tnGV3ymaDFKWTVrxb+QuTTOoqsp3e7hWIjfQoiKqDL7xbxcKhVY7TxbAOKakLRaiwsHXNZZX1EMLM7yNP0+Ul4t188XEcJPAslOvxOeYEyXzHZqnNv/UC4N+JdSCcH0u0D9PlDaWi9QeoRlPjylGnmkYdiHePKJ02NytPe0j48qD3GUhtjpDlzK3AxrbA86lL9L1Lra2ikOMZr/6Quf7G2D0kcd97fCmisNhdAYqkGxAzKwcQkto2wTpv7G1T6GHOB3FllwCOf+kvPrr++QN+6CYl1WWgth7iNCQnSsVyobqvFmREuc6/+KUepusTNaOPtG1vKBPqJJiC6+Y8I3g/SxlaZHCxbsDynUPsnLNygfgODSVEwDr5T5UXWFhMIeGLoboBTUpkHuAXNJoXTvdKdyrSmtaJQsv9MRZ89uFi26c/LL/lerG2akhho5Mr7s0aNQEywQsnbncO7ysWKMSpWdA69s2nhaus/sIFlixUOYKxXpqnIvk7vKBnph7e5kzmjxqsWJhAfVunY63qkqpUVUtr5ysWJkKVhjMrObq9B1D3hzmBxWLFWHfRJEtT1Sz1A4wi/wDKsydYMc4OdTg2Ft1ixU1QtGrerYv/AKw/tQ1fVbCRlhA+6xYlcUA0GPSWuztVV+N1JcG+poVixBxQdmeGVz75ySiHS9C2Vzmjtud91ixAHo6UWARQkEjMQiJOptoCsWItujlFA7HYnOZ6ebRyACiFMzL7s3+lixRRdRRFDTiPu3zceFixYg0E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0" descr="data:image/jpeg;base64,/9j/4AAQSkZJRgABAQAAAQABAAD/2wCEAAkGBxITEhUUExQVFhQXFhoaFxgXGRYYIBsXGhgYHhoaHBwdICggGB4lIhccITElJSkrLi8vHSQzOTMsNygtLisBCgoKDg0OGhAQGzQlHyUsLCwsLS0wLTQsLDQsLCwsLCwsLCwsLCwsNCwsLCwsLCwsLCwsLCwsLCwsLCwsLCwsLP/AABEIAH0ApAMBIgACEQEDEQH/xAAbAAACAgMBAAAAAAAAAAAAAAAFBgQHAQIDAP/EADwQAAIBAgMFBgQDCAEFAQAAAAECEQADBBIhBQYxQVETImFxgZEyobHwQsHRBxQjUmKC4fFyM5KiwtIV/8QAGQEAAgMBAAAAAAAAAAAAAAAAAwQAAQIF/8QALhEAAgIBAwMBBQkBAAAAAAAAAAECEQMEEiETMUFRMoGhsfAUI1JxkcHR4fEi/9oADAMBAAIRAxEAPwC19tY3srTOBJA01j3MGlD/APQNpzczMzfyl9DJY6tzHdgU3bVwy3EZXBKxrFVzg8PavYlbTM/ZJmgZWzwSIDLHcA8q5+pi3OPP9HR0qg4ystDCXw6K3IifetnNaYe0EUKugAgeX51l6dinXIg68HlrY1oppW3j3rW1KoRpoW4weYUcyKxlzRxq2Ex43N0hhx20LdoS7AdBzPkKUtsb55ZylbQHM99vbgPekHG7av3y2TQHixOvq3P0qVs3dK5chmBg65n0AHgKRlnyS80h6Onx4+Zcs6YzfVmkF7rz/VlHssfWhp23eOosMZ6h/wBTTvgd0bSfG/LgsIP/AK+ddk2dgl0UZ/8Ah2j6/wBulLtwvnk31kvZQi294cQuvYuPH+IPpFFcDv8AOmjs6/8ALX5MPzplu4DBH4kZR1YXVj1OgqNiN1LFxZtvoRp8Nxffj7EVpSgu3BTyRftII7H32t3NGynxXQ+xP0PpTRgsUl0SjA+XH1HKqf2pufct95REfiSTp4rxA8vnUXZ23cRh2Uscyjg46ef2PCjw1E0+9oxLTQmrjwXqoredKWd2d6beJUSRm016+B6H5UyTpT2PKpq0IzxuDpmnOu4NRq7HhRWDQK27tPs4RIzt1JEDQEjTjrpW+wNq9ouR4zgDgZ05Hzig+89i4ri+D3FADjwnjw/Oue5mDut/GJi2ZyqeJHWI0pFyydahvpw6O4cpr1aqK9TwvQgbb3ge7dtiy1w22jL2ciT0Jg97pUDDXg164FusXIYEoSGcqTpH4fbyiac8RhHsW8uDtWgS2oYlVA5nTUnhSrs/H3LmIZ7Fu0l1zlbPLBWUEvEEE8ta52WNNW33OjimnF7Vwl9WS9h7yG0sXxdKsQFzAyOpltSPc8qdGqJgEd0Q30TtBxjvAHqpPCt9p4sWrbMYmNPOmIrpRbb4E8jWSXC5YA3u252SFBMkQSOOv4R+fhVZtbfEOAASDoFHFvL+n/dE9o3mvMWbUch4a/Xj5U37u7M7Fc7D+I3/AIj+Xw61zJ5XKW9j6rDCl3OGwt2VtENcALRoBEKfLm3j/ujWLvhF5knQKOLN4dPE8q6F/wDP3FD7F1Za/cOVfhWdAFBiZ6sfkBQVNti/MnbON8KqG5iHGUcFOiieAA/EfE8+EUObetZi1bYjTXRZHgDwpc3gxF3FYgx/0lbKhnQxqT4k9a7WbDWmCOPIjSaLLHxbDQUXwxow+31PxIyE89G+n6VIC2379p8rTxUDU/1Dn960H7KVIXRvv2rjZutbIcAqVAzSfi6/flWdnFoqUF4GKxiMxKssOOXEEfzCeU8uVQdsbvpeBKgLcPHTRuuYdY5/pUm4Rdtq6HvLqvDjzUx1GnqOlSrWIV1Vl1BEjyI09qHucexhWnaKsv2LuDulgCIPeXw6jqNJ+5qztz951voEPxcAT16Gou2tlreXSc6zlb/1PhzqvLF1sLeDLopaCv8AK06inIZGnaC0ssKZeqGt7t0KCTwAmhu7+PF+0GBkgQY+vrXHeDYpxPZxca2bb5tBM8tRIro7nKNwOcoJS2yFvau1RilZTbAVTowZpUkgZiBA89TGlddk7ZbDWk7iw4kyzZmI4kTIHPT6VnaeBwdvtLSZrd0w2bvRmAzBc0RJGuXpXXYi4Rxatuju4mHdWgtALgN4TSm3Jv8Aa5ruONw6fbgbbePtkfGn/cP1r1BrO6OFAM5ySZkn/FZptSy12Qq+n6md4cA9wB0e4r29QFJAbnw5n5UhbLxdy66rZJF5rjknpIGZv6R+lWbtTP2bZHVGj4mEgDmTqPekHY2zSuIz2cVYN0HvEkntMxBM8jz4daWz41Ka/kb0s/u5X7uB/wBnYY20Cl2ePxOZPvSrvxjSzrZH93lxPyEetOK8NfWq3xzdpfu3DwUfMyT8gvvWdbPbFQA6VXNyfg22DhBcva/BbE/3cvb8jTU92daD7s28tkEzLmZjr9/Oij/L9K5/gNk5ka3rhFtjPBT9DSvvZiQuFtJBPwmeI0E6n50yXFBUg8wfnQu/gf3nB9nMMF08HSRr6iD0qY+JWyuwn4DE6Zo8RBJEa8D76V02xtTS2ATIMkffpQnDW3F42mMFSQQOHCeFSP3dWu5bkr0+486em00THBqQZsbbtggZ1HmQOfia32htJAoLsACNPGfLwoY274VCSyleIgCdOEmJrps3BLeRSXKshIBHT1HSgVHwMK6De42MLdoo1Qfj6nl56Ue2WvdZeQuOBHTMSPrUbYwRLC5FCrBOg5Zj3j58a32YIt5tO8WfXoxJHrBFLZHbdAQgzjnx8aUN8NnA98CA+jf8o0Py+Qpqdp0PSh+17Ia0wGpifUaj6VcZUXDh2Q/2YbTIY2WPIiD1ED8/nVkOfGqV2Nf7HFq380EnrrB9/iq51OYA+H1FdTSyu0B1kKakJO9ONuENavIiguCjAngCdTPOOnD1qfu1j7hJt20BtpcfOxJ5mRl5c/8AVRd/bT3FS2tq4xDZu0UEhRrOg1blpU/cgMtjs3tOjKSSWBGcnWdRx8KuMX1+/wAC5OP2f9rGZHFerQV6muPpif12FD9od65FlELBWZg0GJ0ED61XmysQ9y7kAIiSMoAKlepP51bW9eFsPYY4glVGocZiVPIiNaTsDg8L2ktiyyAwALbKWHPvAA9OFIajG91/odTS50sVV8B12FiHfCo1yS2UyW0kjnSK7DssQZEkkemQCrGsWFW0FQQuWADJ+Z41VmMxBR71ox3s0T1Cg/nQ9ZF3H8gOnabk16jls4RbURpA9a6sKibKvTatn+nl9+VSL9xEGZmhQNSeFKclvuZy+E0Ox2MTClnaOzbvQOIeIgDj3oA8/Oge8O9roh7DTUDM0E8RqB+tJGNuvc/jMSzEmWPWfoIouPC3yymMF3b/AO93gRbVApPDUkkR3iePCiF7Za3bZ0hxwP3960pYHEdm2aBH3+vtTphnZVYrBJjpoT+Q0prbtVIptpqgNYIVGW8xRAYJ5nwA9a47FIztbLsFb4My6sRMAngOvrRHaOyg7orAkTJM+vzM12xuzrM2zbAUq3EcZrKgmqNPK7D9jvW0sDiAA56Ivj1IgD1PKiDKFPpy6AUIw2MFu4QQcr5ZI/C0GJnkYiiouBhI110jypHLHay+50UDj51zdgVOo161o1w8JAP3z9K87GNOXzrFmqEK8IuJ4My+iwPyq6Nmvms2z1RfpVK37k3EjgXYjyOo+oq59mj+Bb/4j6V1NGufcY1nsIr7e7eZ+0e2rZERipyHvOdOcwIg8KK7lbfuXCiOcyvmysSJAUDQxxqDvduzca69xUNy25zELCsrDTTrPh0NFdz9hXLa2zcQIELZVMFiCBBMcDUUciympSxdCkNTNFerzivU80zkybvyR9tbTt2EJcrwMKSJbw1qsd1cULWJS66pldmBhdEmCCv8vGNKsTeK9h0KNiLeaMxVsheCI001BP5UgbvXouscRZY2e/mGQtBbUAhQTrFJ5929UdTS7VjlaLVV1YSpBHhVS792Gt4kMBpIPsTPvmHtVn7Fw9tLKC1bNtCJCmZE9Z50s/tD2XntdoBJX79/8VvUxuCl6C+CW2dAbY+2bVnCs1xoW2SBrqQdVA6niPSlfH7yNibhEZEHwCZ9SRxPDyqLes9pbK6fXUcD7GheEGQ5zwUww8I1/X2pTHjjy2M5LTtBY284ZW0zCJ1MEQQfehcMsgzKNB5aHSfKYo1isQlu4jI+ZcuY28p1BEh5j36Qa6YjA3e5fyr2gBzqpBD2/DkTEecUWLoEnTF65c7skeRE8jrPT6U8bExi5NfUffnUKzszC317q5SRwEyPKtbW7V1YCXRk8RrHjyqNpmmmHnuqVBJE8jw8/rUHA3UKQZkE6yOZ/SoWJwDLJNwED4iRHpW2A2WWXMzEW5kDQTpqdeArG8vazthrjO44w7AKOoRpJ8OdE7eYNKmPDrUD99W2y3mRjaEopCscqH4rpgczAA6SalbDv3Lts3HVQpJKMDqySYYryq9ia5M7qYWwuKt3Acp7w0ZTyj8qxtS52dp2B0APuRp86Tsdde3czo0MDMjp0qRtbbwu2V0gjW4PEcAPDn7Ck+i7VByBsu0XxKIOQA9yPyq8rVvKijoAPYVWP7Ldkl7jX21jX1NWkxiurpo1bFNTO6QiftCRUCOruLpOUKGOVhzlZ0jqKK7jqrWO0zszkkNmOikfhHQePE0C3y2cLY7Z7z3CbgCKcoCiSSBHH1ojujhJS3ctX8iXGctbIBLa8idRwrNvrBWl9nGwivV2K16nLYiIeE21jbN0WLwVyCJYyTDcDIEEDUyelRdgbSupfxFyVeQWIAIzZTplI1gT5xTptjZVu6uZrasyg5ZJX0JBnLpzpC3TwxvX7lu4qlTro7LEEibZGp+Wlc+cJxmlu/I6WOUJ45SrwrDWA25jsS6myiqiMouDu6gkzJbhoOWtNuNw4dGVuBB9Ohr2ztnW7K5ba5Rz1JJPUk6n1qSRTkMbUak7sSy5Iyf/ACqSKU25s1sLfIiFJ0+v+R/ih74HMHy/EwmOrLqD68KuDeTYa4m2VI70aH6VU+OwtzD3MjyNTlOv3/qufPHLHKkNQyqcTXd7FKqQ4BVpUMY7hPG2x5K3EHkdKYMLgltqEUEAeJpbsIA5YQQ+lxOTDUyNOPGjGFu3LMZB2lriFJ7wHRWPHyPuKptMztPY3YYZs6N2dznHBvMdfGo74rGW+6TMDiArT5TRJdsYf8bPaPMOrfUAg+9RMbvHZgrZXtG6kgD2mat8lptEcXuDXEuueUggT4CIqYge7rc0Tkg8DpmPPy4UPtbQB71wNm8SCI8NdK6nbllRxHlM/ISapKjTnYWxmCN4IO0ZUDDOoAhlHLTWhlgWUv3UsaLxeCYB/lUcIkEnxqO2Jv3xlUdlaPFjxI8PrUDZPcuXTlOUjuCeQJAn0+tane1g405BTbCrB8Rp1Pj6TQTDYRsRcWynCe94mut+691glsZmMCR06D7/AFqz9xd0xh1Fx9bhHPlUw423QTLNRD+7eylw1lUA1jXzqLvRvAcLkiy1wNJJHID86PAVHxFkMpRhIYEEeB410Nj21F0Iqa33JWV7t3E4O9buXbVt2uzHezgAufjyk5eUTEzRbY+0MDYt27pQ27jIdIc6wM0cVWY8JoXvLskYW2QHlXIyrlaTl5O3CBPDTjOtT8Bu8uJtWm7QG2B/K4Yf0iSAeepBI60qnk3vjkeax9NO3VhfBb1W3BJtusMRETwr1HLVsAQAK9TChk/EJueP8PxF7fxW7JILhe07xUE90jmBxpLFvKRlBDkQkZiQSAQDHMhuP9PnVr4m0GBDCQRqKCbJ3Us2brXRJMygJPcEcOOvrQM2mlLIpIYwaqMMbi/9DeGU5VmZgcePDnW5FbVqTTlVwJP1MFaD7b2DaxCkOomIBozXjVSipKmRNp2imdtbsX8KZWXt/P8Az9+dD8NtFl0B/tYafqKvC5ZB5SPGl3a+5+HvalYbr96/Ok56Zrtz8xmGZeeCv7e00Ih1PpDc/p4Vi7awZ1KJrrqn6ii+L/Z9dWeyeR5g/WhtzdbGroAT6MPpS8oSXqhhSTAl/DWScqW7QB5kKT7Cs7PRLatIzXSTLQO6Pw6nUe3OjC7qY5v9N+dScP8As9xLn+I8D0/WtQ3dkZlt8/MANtZwsNck/wBMA+AldK6bN2RicU0KpVTxPL/NWHsfcDD29WGc+NNuFwaIIVQB0FHhp5PuCnnS7C9uvulaw4BIBeOJ1ppUVkCsimoQUVSFpSbfJmtTWRWHFbMiHvPi7l261loFpGH92k66+enh5UV3OxVwqLTHRUkHQGJAA9NRw5VrvPsJrk3LAXtcpDA/jHSeAOponu5sfsLcsQbrGWYePIUmsc1mbHZZcbwJILhKxW4r1ObROzBFZivHhWtQo54i6EVmMwqljGugEnSguD3os3ApCuC11bX4TDMgcEkHhBHjR4rxoTb3fsDIFBXLd7aRAzXIiW01009B0qECk0FTefDnOZIW2Srk5dGDZYKg5gSSIkazRb91TOLmVc4GUNAnLxieMeFCMZuvZu9582YLGbTNGYOATHeAKiJ4VCrCmIvZVzQW8Fjnz1IEDjqRoKH2d4LJsLfOZLbuEUuAJLNlUiCQVJ1meFSMfswXLL2muOQ0yZAOUtqug4cvKo+O3dS7ba07tkgqoHdC6ADKBHCJgyJqFbkdn2nbzugDMbcZ8qyFzDQHxjWB5mK4YXb9h+yC5v4r3ETunVrWbPPQDKdecV0wmxuxd3W40vl7SQDmZUChvAkATUDDbppaNpluHNZe44bKksb2acx6DtDHkKlGghiNs2FS5cLStt8j5QWh5CxA46sBXOzvBhmKgOZZnQSrCHtgl1MiFIAJgxPKoGI3SQreUXHC3uzzjQ960V70nWWCgHw4Vsd1kFhLAc5VvC6hKgkd4vlnnzE8YMVChhtXAyhhMESJEceoOorcGsCsgVCzNZrFbVCGK8azFeioQ0C10rXLWwqyjU3AOJHqaxQra2ybN1wzqSQsaMRoCennXqs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2" name="Picture 14" descr="http://4.bp.blogspot.com/--RMBj7Jmpgs/UEtceb6fyUI/AAAAAAAABI4/L8S1naZNAXc/s1600/StInnoc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17442"/>
            <a:ext cx="2411708" cy="3342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388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0462" y="609600"/>
            <a:ext cx="10147094" cy="75556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8641" y="1019970"/>
            <a:ext cx="10378915" cy="4271493"/>
          </a:xfrm>
        </p:spPr>
        <p:txBody>
          <a:bodyPr/>
          <a:lstStyle/>
          <a:p>
            <a:pPr lvl="1"/>
            <a:r>
              <a:rPr lang="en-US" sz="3200" dirty="0" smtClean="0"/>
              <a:t>Alliance with the </a:t>
            </a:r>
            <a:r>
              <a:rPr lang="en-US" sz="3200" dirty="0"/>
              <a:t>pope to legitimize &amp; increase his power</a:t>
            </a:r>
          </a:p>
          <a:p>
            <a:pPr lvl="1"/>
            <a:r>
              <a:rPr lang="en-US" sz="3200" dirty="0"/>
              <a:t>Pepin supported St. Boniface’s missionary work</a:t>
            </a:r>
          </a:p>
          <a:p>
            <a:pPr lvl="1"/>
            <a:r>
              <a:rPr lang="en-US" sz="3200" dirty="0"/>
              <a:t>He gave conquered lands to the pope</a:t>
            </a:r>
          </a:p>
          <a:p>
            <a:endParaRPr lang="en-US" dirty="0"/>
          </a:p>
        </p:txBody>
      </p:sp>
      <p:pic>
        <p:nvPicPr>
          <p:cNvPr id="4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8" y="4086640"/>
            <a:ext cx="2771360" cy="277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data:image/jpeg;base64,/9j/4AAQSkZJRgABAQAAAQABAAD/2wCEAAkGBxQSEhUUExQWFRQXGBwXGBYYGBcXHBobHRwcGB0cGBgfHiggHBwlHBwVITEiJSkrLi4uGB8zODMsNygtLisBCgoKDg0OGxAQGiwkHyQsLywsLCwsLCwsLCwsLCwsLCwsLCwsLCwsLCwsLCwsLCwsLCwsLCwsLCwsLCwsLCwsLP/AABEIAQgAvwMBIgACEQEDEQH/xAAcAAABBAMBAAAAAAAAAAAAAAAEAwUGBwACCAH/xABIEAACAQIDAwcFDAoCAgMBAAABAgMAEQQSIQUxQQYTIlFhcYEyc5GhshUjMzRCUlOTscHR0gcUFlRicnSCkvCi4UPCJGOz8f/EABkBAAMBAQEAAAAAAAAAAAAAAAABAgMEBf/EACYRAAICAQMEAwEBAQEAAAAAAAABAhEDITFBBBMyURIiYXGBkUL/2gAMAwEAAhEDEQA/AK4jQsQqgliQAALkk6AAcTTh+z+L/dcR9TL+WveS/wAdwvn4vbWrgjfpasd2+58a4pzUT2smRxdIp79nsX+64j6mX8tZ+z2L/dcR9TJ+WrgfFqFBE4UE2DFwAW6g3E9layTtmIMpuDYDOL3tci3XbXuqO+vRHdkVD+z2L/dcR9TJ+Ws/Z7F/uuI+pl/LVuPjgzBf1hcxtYZ1ub7ra617LExN8zEX7dBajvr0LvSKi/Z7F/uuI+pl/LWfs9i/3XEfUyflq4ocLqMpO7tojC7OBBvf0nxpd/8AA70ilv2exf7riPqZPy15+z+L/dcR9TJ+WrpnwEUIzk5bdbHfQQxzSAjDxM4Pyycqd9zv8CaFmvgfdkVGeT+L/dcR9TJ+WsHJ/F/uuI+pk/LVrx7KnPlSKl9bIpNv7iR9lbfs6GN2mlJ6+h+WjvxH3WVN+z+L/dcR9TJ+Ws/Z/F/uuI+pk/LVsHk50tJpl8U/LWw2ViIzePEZtd0iX/5D8KO8uA7rKl/Z/F/uuI+pk/LWfs/i/wB1xH1Mn5atr9fmjPv8JKg+XF0gO9d/pAFPWAxkUwzROraajiO8UPN+CeWRRf7P4v8AdcR9TJ+Ws/Z/F/uuI+pk/LV9ZdK1UWt13o7/AOC7zKH/AGfxf7riPqZfy1n7P4v91xH1Mn5avaNDxOtJwOH1B1BsyhgxQ9TWO+jv/gd5lG/s9i/3XEfUyflrP2exf7riPqZPy1eSYlVvzhEfUpa7HpFb5RrY9HcDv7KMkxcd2JkUCMdPXye/q/6o734Hfl6KB9wMX+64j6mT8tNxFq6RGLvlK2cErY5hqDxrnXaHwsvnH9o1cJ/I0x5HLcM5L/HcL5+P2xVp4iG8b3BN0bog2JBB0W+l6qvkv8cwvn4vbWrVRs5Uk2t1X11sKnNwRl8hmnnkbDSmNAVuwZlUAsDEOllJOuaytl1OXSiMXKWnJXyv1m4sCNBh77zprYi/XpSg263TXKpIfILP8rnObAOnR1146Vqu1lYDQ3IQ7/nOYyNBoVIrH/CTbZEalsN0P/CxY24jmrX03i3qqQLci+7tpv2XjM4zDSzsu/flYrc+inFTvGlzx38ftqWQwrCxHXf30NjNrZW5qJecmOmXgutszngB/uulDYvFPdYYdZnFyeEa8Wa2tte/cONw57N2ckIsurHVnPlMesn7BuHClsADHsW5z4huefqPkL/KvG3WfACnbLoa9lbQ1vluL1DbYrBwteEa1hY7hxrJDbw30DPXGv8At62y9dNb8pMIpIbEwhhoRnX12orB4+KYe9SpIOOR1b02p0IVsLnSxptxWx1ds6kxS3vziaH+4bm9R6iKOO+1Ewi1CbWwJ0NEG2XiYR4pQGPkSrojjx3G28fdrTnBPpfKR1dte4vDJKhRwCp+7cQeBG8EbqaMFO8DjDzNmU/BSn5Q+a3Uw7O8dS3uN0PBlvwItr/opg5MxOsrFg3RjEb3BGaTnZXLajXRr3Hz6f2N++kNq44wx59PLVOlewzMFvprpe9CvYSYzQ8+kkplBLZYyji8gIOIbd0AFIQi4F7b6Q/VZA3Sz+9SXksrdMNiHlBXTpgIysbXtfrFOcW3y3NKUVc2XnLkgoJHMMZAI1DMONtDQa7dZog4VL82GZSSLNzipbUbrNe/G4qtfQDnsgIscXvYi0W0fzN1l8BpVE7R+Fk84/tGr7iHTXsI7t/CqE2h8LJ5x/aNa4dmbYd2F8l/juF8/F7a1auHg00HHcOv/daqvkv8dwvn4vbFXBsyEgG5uN+vVxFPPshZvIjXuMysSSg6RkHlatziyrn4aAMv91JYbACQHm5I2yCIXQ3syyPIxax3NmOnZUn2sm+w+ST9otTVyeUrBHfVzGm9cptluFPXbXf11j8nuRYdsbAFE1K3Lu4tf5TFxf0+qidpTCNcxsbDdvJa+63fw4+NFYbcCeHZ/vXQ+Gh5/FdaQjMe1zcKO2xDn+1ahasVhexsFzKln1lfpSE6232W/UB6SSeNOKyKwNjSyp17j9lJjBgG4v4UO2TYm1tOOtJbT2hHh43klYBQN3E9ijiTTTyy2t+pwgoLyO2VL6gG1yx7AB6xVXYyWSRucmLOSfKY3/xHyR3U4471ZUVYftjlNicSxPONEnyY0JWw/iYak02LipCCollIbeOcex7xfWioy5HQj07taHSN+c0HT6rVsmq0L+IicKw+SQPCtIiyMHQlHGuZeiw8Rv7qdJoJgOkR66b0IDe+A04ysHFE85P8toygXFHK+7nLHK3UWt5J6+FTBGFswIIOoIN7g9RqlZYQNVNxUk5C7dMb/qzE82/wf8LbyvceHbes5Y09UQ1RZiWtpQ21cCs0ZQ6HercVYbiP91GlKYeTNpv4USE4VmhMZth4wshR9JYzkcdotr49fHfS+18MZkCKyqQ6Pdkzi6kMAVzDQkddD7Xj5meOYA5H96kt1jVW9AI/tUU4M27TeN1UH6NGF2MIjCGkUniMtudyOZ0Ci5tkJPXpQeH2OljFFOGfm0jkyjMQUcPnZc+mihD4VttnBTyTpkJ6V8rB5AIrRkElQLG5PHfu3U4bNim/WznBtkkKsPJymQFRYKLGw1uTffVagxykPSU6b/vrn7aPwsnnH9o10W0QLLpxrnPHn32Tzj+0a1wrRmuB7hnJf47hfPxe2tXiMNYHqqj+S3x3C+fi9tavQFjx0pZ+AzeQ246HRjc2VTqNbWBOg491A8nnMokNy4VkAYmO9jGrf+Po7zu3jdT+ZlRWeTRVUs3YALn1Ujs2WIh2iQxkveRTbRgqjS1xYrlOmnjesFsZWK2AQm3D7KS5KQWhznypWaS/Wvkr/wAAp8TSW3MaFhcgjySfRrUj2bhMkUaDQIir6FtVRWhMnRtCmgrWU5QzMbKoJJ6gBc/ZRSqKZ+WUirgcVmbIDC6A9rKVUAcSSQPGmomdlQba2/Ji5OckPQBJjjAsFUnTtLEWuT6qDzEnOQbDdppWuHiB5vNxuzdgHCnLCwtjZclysKHUDS56vCre/wCHVpGIhhtqSOckMZcjq0A72pTF8nsYrLOTZjvIsQCNLejj2Gp/gMAsKAKmUDs0oqXEDKRwrPuJeKJ+z5KvxoxI8uJW7V09RoDDToXInBTqvf7qtGTCllzWAXrJAHrqPbW2Qjg2ynsBDA+jdVRmvQ3fsi02HXehvQuMBQZgbEDMrDrGt6IwOFVXeJtDbMja37R20jOLqUPaL99aLRjbtF54CMsiNaxKqT4i9GLFvJph5Bcohi4CGAWWKyyKNx+aw7CPQQak9waxcaZztjPygwXOYeVQNQpdf5k6a+sD00hs5w8KONSVGvbuP30+qb6eFRjk38CFt5Dsn+OlHBSdozbwbmJHSR4zGrN0ba2ViBrwvY+FOGy7gOl2bJIUzOQSb2cajgAwGuulabVVOYl55SYshzrexK23XFt+g0PGl9mlSjMEyOXOdc2Y51sp13HRV3dlJbA2GBdR3j7q5r2gffZPOP7Rro8y6jfvA+yucMf8LJ5x/aNdGHZm3T8hnJf47hfPxe2tXzE26qG5L/HcL5+L21q6hOwO/Tt09FTnWw83kEbSw4kikj+ejKT1Bhlv66G2VnCkSEFmOgXVQtgLBrC+oJv/ABUNtiRzDMEBDGNwtr7yp3d9ZsOVQhMYOUubEDoNoLmPU2W9/EGsEZ8CXKZPeJLadFtP7W1qexioTtiDNG4F9QR6bVKdmYznIYn+eit6QDWkNjPJqGkVEv0mYYtgJMovkZJCP4VYFj4C58Klgao5+kCQrs/E24pY9ikhW/4k1XJnHcp7Aw846qTZbG/8t76UdseZlw9kfm8zOWfiBmtYdtNoYnIE0LLzd+ok6n0XNSnkZs2GVXjkUsgLZbnXXW/bTulbOmRH5dqyRMDFip1J3FjmVu8W1FSTD7XkOGErprYgkeTmvwPaSNO2jcRyYzNGHZTHHop0zKt7kAZftJtehtsYVEgmCDKqzQ2F9183/VEpQlsSrsiGN52TPLiHeUJbMFJEaXNgBqOPiaI2e0LD3tTFINQQSPSDof8Adam0uxkkjVouhnQc4t7KxtvIIIJv1jqrMFsGGFHMiq7FbKSBZB/DoLEk8AKHkjVB8WQLGKDiYwTYm4uOvh4XrQoelmGosD4UtjoLtN1qudD/ACFiR3EXHgKRMmYntIJ8BVMuJNv0R4Ns2Im1ykpEOolQSbd11qzGXqqJ/oqkJwIBGiySBT1jNf7SfRU0zVElbOeTdg0CW31HOTaDLMf/AL5SO7NUqklCqWO4An0C9Rfk1ERh1JBu92N+s7/WDUyVIcHuOG0MEJoZIybBl3nWx3hvAgHwrXZUIjjJLKxdmkZk8klzfonqAsL9lD7biLYeQIpLdHo7yQGUsAON1DC3Gl9jIrRkojInOOVDX16bEsAdysbsB1GlwMNiiHVvN65r2gffZPOP7RrpjJqN++uZsf8ACyecf2jW2JaG/T7sM5LfHcL/AFEXtrV8tFcHTh1VQ/Jb47hf6iL21roZN9LPsgzupf4MkkR0Ooy6XubcKLlTQX6wdKKni3mg5WIbU3vpXMZJ2DTi5yi+twbcLjhRXJGb3kxnyo3KnuJzr6my/wBp6q2ii1FtOPooMScxilfdHNaNzwDfIPZ0iR2852VcfQPYkm6kNoYZZo3jcXV1KMOsEEGlHbjWmbSggo7buxmwmKMIfNks6Md+U3sGG6+lieNE7F2lkdstxY7iLGx1GnpHhVg8sOSq4zK6vzcyjKHIzAre+VxvIBJsRqLmq3gwzwyyRzIUew38bEi6niDcGtb+SNYvgmWG2kXIF9aF2u2bDYkrqBNENSL3UsD3C+lNeysWEuW3AX9FNGLd5udbmp+mwJCKRGxGpzD19tTCKsqRMNlbQvhVbiN1A4/a5YZR1UFs7GDmilrWFwCLWHd6KDEwF78alR1bGgCbFEmRAuhyh3PBRqQO1r2rfB4GXES81AmZ2BbgAoHFjwGooPCF5pCkS53kY5VBG4cewWG/tqzuQfJtsKGllIM0gAsDcIo1sDxJOpPdWsmkQ5eiTcmdlDCYaOEHNkGrWtmYksT6Sad70MktLZhWV2ZMbeVOJy4dlG+UiIf3XzW7cmc+Fb4aLm0VOAAHjTfO4xGK648P6DId/otbwcU6A3NEh7IUUUrGOv10lHS+WhCYp1Vy9j/hZPOP7RrqFVrl7H/Cyecf2jW+PY36bdhvJb47hfPxe2tdAo431z9yW+O4Xz8XtrV9HDsDxNTn2Q83kv4bTTAggHU7vCkp4DdLamwPjalObbQ2N+qiTJYXJrnMTVDp3f7pQeOwSzRsjbjuvfef+qJDk2/3urcMfVvoAA2JjmkDQyn36LRr/KXg479x7ewijrndvpv2xgC+WWJsk8eqtvuOKsOII0t9hsR5szaizAggpMvlxnW3ap0zLfS9u+x0qmrHQ4ZvVUa5c7OE0BceXFd0PtKewgekA0/zSqouxsLXJOgFQvlByn5z3rD5SjdAyH5V7g5B1WvrfwoinegIisuUKMuoIFFQQrJnMkjqx4DQeI40XtTk88ZEyKXjt0wtyUNt9hqQezdTJNiQzaa239nfV/iNrW4q0pBUnWwy3HEX0FJ7RYEBV8phqeocTW08qkWXpN1D/dK2w2Hyrc+UfK/DuFVFcsTa4J5yQw0S4aF0jVXaNQzBQCSBY3PeKkaydelVvyN5VxRouHm6BViFc+Sbm9ifknXjVhxPxGoO7tHZWM01LUhpB0JoLbm1DGoSPWeToxr1cC57Bcd5I7bJbT2qsAAtmkbyIxvbhr1Ddr4C50oTZmHKsZZTmmfedwUcFUcNOH2kkkS5JrkdNk4DmY1S+u8nrJ4k8e+jCtr9tZh1uKVdbVVWTep5hxuPGiM1IRGiEpolmy1y7j/hZPOP7RrqSuW8d8LJ5x/aNbw2N+m3YbyW+O4X+oi9ta6NC1zjyW+O4X+oi9ta6T3VOXgfUeSBnTjXki6d1KsK0kNc9GKYOzemtc3H01vKm830oad1jBZmAUDUk2A7SeFIZkzaXvuNRXlrtrDIAbn9ZBunNmzA7ukfk9WvoO6mflDyzMl4sMSF3NNY3PmxwH8R1qHYRcxa+pBtffe/yies9daxhW5pGIftra0+IA59ywPRCL0VzfOyjyjvOtPOzsErYkrCWaKGwUsApJsLki/+69dRsSEjORfK2g67G58W0HjT7hJiiCeCZCScrwHokADy9L24DXsrT/yElqT2CZ4tSCv2endSWKlR9SiHttYmmLCcsglhKrJfiRdT3MND/wB0X7uYd9Rk/tNvVeuVxkmUqYLjMLGPJRR3CmLFrY0743acA3sB3sPvNR/G7RD35lGbtA0Hed1a407FIYJUuZ04gc4PA2b1H1Ufya5XzYRebvmjI6IPSydqA/YTamnZ+KtPHI3ymKnqynon7a2xOEs7xHeDde8a28R9ldvxTVMxt2WxyX2jhJjmSbPiG8rnOi9+xTbS3zb9lhpT7iXsTvsBVD/qZaJZE1tow4qRxHqNPuweW8sJCz5po9Bcm7r3H5Q7DXPPDyh/Jl1bOxAZQwI8PwowSg7jUb2Wy4hBNBKrIdxXgeIYW0bdoafcPhm0JIv31jqtBOgut4zatCunVWA1SJF1a5rl3H/Cyecf2jXUCWrl/H/Cyecf2jW0Njfpt2G8lvjuF8/F7a10e5665v5L/HcL/URe2tdHTa1ObZD6jyR6DpQ8413+FbZO23dTftjaceGiaWU2VRoOLHgo7TWG5ika7W2nHh488pCoD4k9SjiaqXlNyglxptqiXusQPAcZfnN1dXrrTlBtiTEsZpTp8iMHoqp3WHzt1zxpty5Tc6liAbadLhY9XCtYxo1jGj2UXUBOGpt83iO8/dXko1Ft3yrfN7ft7r1tGuTjck3Gm89XZb7Ca8w6AArcE7/TxI7Pwp2ao9bVh1Df38P/AO8NOqtfJcsCVvpmHHrv1+O+xr3mxlyX1tvPV1n7LddelQ1gLdCxNxxG4X43PHqtRYNBmz9ryROrskMlmzZHBsxsVGYXtproLWIrV8YhJvAua7E5Vja1+ABOg327KDzjR9coB042NgT3jT0HrrfcSTvY6a7iBbXst9hp/Ij4KqD8NtCJVkH6mjl1CLI2UZGA8pbaXNN20dpSGMKAEBIQWN72vcqbC2l63Ed05sG7bhw43zdn40HN050jG4AadTHokeApxbbFOKoFmg0YD5Kqo72uxt4Cj9sHMIZxvZQSe0aH1ik1a4LfOkkPgoyiiY4s2FdOMUhHg3SH2NW6MOTbAG0hA8mZc6djqNR4i9AbQwgvmXvI+8CtsHITEcvlxMJF7r9Iei9G475y7iBIv8rbx4H7aYLQC5P7cmwUvORHQ6OhJyuOIYX36aHhV7cmNvJjIUkhI6nQ2LIfmkdfbxrn/FRjePJO78KM5MbekwM6yx6rudL6MvV39RrOcPktNxtHRzVtem7Zu1Y54VmiOZG1B49oI4EHSjIJr6EEVzbEi8e+uYMf8LJ5x/aNdORvY/712rmPH/Cyecf2jWuPZnR027DOS/x3C/1EXtrXReJktXOnJf47hf6iL21rpB1166WbZB1HkgH9aPzaq3l1trnsTlvaKG67/wDyfKY92i9mvXVp7VkWKGSVtyIzHwBNvuqicXG6yGOVWV2u8itoczdI2773qIR5IhVmRatc+TqUvuvx9Otq1TUm9yB5HDTr+weFasL3j10tc9m8fd6K2s0pVVBL5goX5zGwCgdR0NWajomywEjafMZpFWTDQpYiRSbsZGv0RbeNPGj9qRjLO0mEju7iNDAT7ywF2ULYZr5TcjiKU2XgE/XY1RHTmECSByCRKfKtbhlufGiI5c+EeQb+dE3pkP3PSlKhRV6jTFsNZZoo8HMs7tGM4cc0UYXJQ6cLdV6bm2bKiu5ifKr5HcC6q261xffoB4VMMTgI58RIjqpaaJZY34rIRluGGo6a+uvI9hI8AWCaaISAMYiwdSy6MOkL5gR18BR8o8hqmQfOvk2AXTQmxIPDXhf7q2jkB1NtL2N+rie+p5hsJM8sEjYiGRoAFWOSDJcAEWJViDx1twoddlyp+s2TBvzwI3MObuSejde31UfVrcPk/RDInUdMmwYWt80eUPTrfvpu2VLmklmPAO/oBt91SLlPOyYRYTHAuQN0kU5zm01Nh11G8GMuHmPWoQeJFa40t0RkbuhWIWRB/wDUzHvYk/ZanHZQ98xCfPiWQf2kX9RNByraRx82LL6FAonZb5cVhidzq0Z8VIHrIrUyY34B+bnsd1yp7jpR0K5UKHfC5T+xtRQW1YssoPXp4j/RTiDeQHhNEVP8y6j1UIGM9rFkO6/oPA0PInX3UXjhYqesZW71/wCrUO5vY8dxpFImf6JNvmHEHCufe5/J/hkAJFurMAR32q5TH4d2lcw86yMHQ2ZSGU9RBuD6bV0jsfaS4nDxTr5Miht+47iPAgjwrHNFbkPRjjGwvauZcf8ACyecf2jXTKA6W665mx/wsnnH9o0sezOnp92Gcl/juF/qIvbWuiC4vvNc8clvjuF/qIvbWug5YqWbgWfyX8I9+kDHZMFIt/hCsY7bm5/4g1X8kknNyK4WVpMpzS3Lrbdkf8af/wBIeJzSwQ/NUyEdpuo9Qb003JFnULvIF1PWOrwNZpuK0Hjiq1Amw+HEsV4sTFDkHOlbSkmxuy+VoTlpHCPGI3WKFzMXDR4hyUyKCSbrvJI10G8084J+jdr+96sOtDow7x5X9tI43CmN2Xw03cN3Yd9V3ClBXTDtnDm0dySzCOSV3Y3LPlPSJ77Ujs5P/hyKPoSf8bN/60tjDlwmIP8ACqf5uq/YDXmxBmjy/OVl9KkffWbH7NXmsuElG8M0RPeBIvrBo/ENZ5EGga2Jj7M+kgHc+vjTLA+bBN1pklHepAPqY0di5veopvons3m5eiw8GsaAaPJcSZBnGki+UPndorbDYtpQRpmAvcsBfqAPE9lIRYW+JVOBbXu3n0i9H+6TTyPGQoikLJHa3RaMXBXqtbf2UkhTdaIiXKLZU7qMq5mL9IDepAzZTe2u4jrpmWMiJIyCGacAg/w/6KsDB4kzosm578zLa2jrrEx/u0v/ABUzbdwQmtil0eFyMRHusRoWtXRjlWjMZ6kXzZpJz2NXkkmVcO/zXv6wfurTAG4mPWp++lsHjEWNbqHcHoKddesiughhnKiDpORwa/p/0UMknvIYb4pFb+02B9Ro3ENnju286N4j8RQOy0uGQ/KQr47vwoQj3acPlW6ww7t34UhhcMshyeTIb5SNVa2tv4TbwopDmjUneYyp71Fj9grNkj36Psjkb1EU6FYyzx2JBq1v0K7Sz4eXDsdYWzL/ACyXPthv8hVa45OPVT7+inH8ztBUPkzKYz32zqfSCP7qzmrixy9l55vtH21zRj/hZPOP7RrpdALiwNr1zRj/AIWTzj+0ayx7M6On5DeS3x3C/wBRF/8AotdFS67q515LfHcL/URe2tdB4qQoru1gFUsb9Sgn7qMvAuo8kVRylxPO4ydhuVubX+3o/bmr3ZrHRb2N7oepuruNNuHJbpHexLHvY3+004rFYWGrn/j/AN1kzWK+o4bmWVRodGU8DuIP+7jSk8N1y7zGQt+tT0oz/jde9DSkJ+doJLBuoPwb+7ca9XR0B0zXha/AnpRk9zhl/vpJWK61EOUHRwQ65Jl9Chm+0Unyda2XvB9dZyzNo8Mn8UjEdyqPtJpHZB0HookqoI6pnmxYbtNAeJli9bKPXatuTjCWIxPudTG3iND4NY+FeB+bxstuLiQf3AP9ppDC+9YmVBuzkjuPSHqIpD3/AOBfJ13keMG3OqHja/zl01pSbYssQiLixjzm6sPKZiwIvv8ARS+Biy413HkyKJP7j0W9Yv406bUxPQYk39NEnTMnqxo2fgExeExCMB+torsrjokhizC9rAlXtvGmamXk3howJJ5wzhUsAb2ZzqS195Hb1miuTO0+Zx0ZJ6MhML9z2A9DZT4U6cpeTuIdDhcLGcrSM7uxCoLk/KO+w00vWzuq9mWzK8wr84ZSBYMTYAaAa2o3Zmxj80k92vj1DsqZYPkxg8Ct8ZikDW8lWCjd1mzN4AVXe2NuyOSiNkiBsMhIzC+jE7zffXQqIskk2BbIwCHcOB4HupnSNkcGxtc/jTRDjJU1WaVe6R/xopdvYgaGTnB1SKrevfT0HTHLDqLyLw5zMO5xf7b0jgjaRj83D2/yYVvhp7zjSxaJSVHA3/CkmcKcQTuAjT0XP3CmIGy3v1HT76FwGKMM0Uo0Mbq1+5gT6r0Y65Sq9Que9tT6AQPCgMdHqRSK3R07HJxG4/6K5mx/wsnnH9o10FyS2pz2Fw7780Udz22A+2ufcePfZPOP7RrCHJv0/IbyW+O4X+oi9tau39IGOKYGW3y8sf8AkwB9V6pHkv8AHcL/AFEX/wCi1af6W8QwXDxgjWRnt15RYX7BmokrFn80RPZ+GZj0e6/4dtObGKEe+SIn8xux/tFzUeWaVhl5xrfNXoj1a+ukxgP4L+v11lS5NNeCV4LExykqEmyMCDIUyrpqN5vw0NFYyAyxkbnIysep1syN4kKai+Fxs0OhUunU28dzce41JNj7TjluoazWsUOjC2oNuNjxHA0V6JaaGblbtETNhmGl4WcjqZmsR4FSK32Q27vpo2pFbFSgHTeB1Zulb0k04bOb7qUy4eIRtg5cUp+dCn/Esv8A6itNt9GaOQfLjA8UNvZK1nKOUc7AB0nIZci6sdzDT/LWl8dsSSaC0ziMqp5tFNyGNgOcfda4UZR6aT03EpDnsHFB5RlYWVTrv1J1Hqp4xOHhkVzNLkVTrlsL6X3nx4VCoJo4GRI7RxygSQpnzmNrBZIpTbRiVzDtBofa21L+XpbtvV9vUwcrJphsXg8OpeCJSQPhH6Tek7vACmnl1yinOBw+Jw7lVl6D2PksMwNvFSPEVX2O260oyLop0vUu5Gp+sbNxuEIDNGefjB7Ru/zW/wDfWii1qyHRXrksS7MWY72Y3J8TSB3UcCpFlBU9RoG2ndetaGxais/NAAW5zeTa+XqA4XrSE5FDfKPk/jQ5PGqDcK2ViCMQrMSSTqTxvp99GZgxZeudmb+VAL/h40zI1mB7acdkrdZGJAB6NzuUXzMT6hTRElqHxpcO2Uud5AtfXU+gULPGkgvE2Yjep0YeHHwobGY/MMkd1j/5P2nqHZQRS3Z6qALw/RTi8+AiU743dP8Alceo1Tm0D77J5x/aNWj+hk//ABZCDrz5zcbHKlrdlqq/aHwsnnH9o1hX2Z09PyF8l/juF/qIvbWp5+kjE58YqcIowPFzmPqC1BOS3x3C+fi9tak3KWfPjcS1/wDyFfBQF+6lIrIvuv4BQ21ubXBF++kJIkFyRYd5Hrpz2PsqTE6p0IhvlYekIOJ7d1SXBbHw0NiI+cf58nTa/Yvkr6qzr2DkiEYaB3+ASd/5M5HpOlHtycxr2DIV4jnJIwfC1yPCpvPjjxIA6t/qFgPGgWxOZgRoLi26lfoWrI9svktPJmd5UUlipJBc3U5Tut2U44Dk8gziaWRirBMqWjHkhgSdWta/HhR/64FkcrqspLr/AAyAWYeKgMO40BJirEm+mXI/8t7q39pJv2N2U21Y0nVA52bGk0gw0Kh2UTRSNKVCNF8Iut82dcu/rNJbT2nzqK67iL27NxB8bqe4ddabVyuMjW0s6ta+VxuNuI4EcQTTZtXaSyEMARiXY87AiWjBAAR4evMBr66KU1fKJ8X+BQ2pHkaPEKzYaQ55FQhW5xR0JFfeNbXHYD1gx3FYSTmGlkJYaqL77EWDMOs0f+qsshEoGZbEKNQLi978TXnKGfLh3A+UVH/IGqUnpEHjVORFYt9TX9HO0xDtCIE9GYGBv77Zb/3BR41Cot9E4efI6MAWKMHsLk6EHh3V0GLX1HTlbs/9Wxk8dtzlkHY3Sv3C5HhTIf8AurX5abIw+PMOLEuUyRqLAre9s1iOBBLCohieRwT/AMxA6yLjxoS0J+VkcGI0AKqxAsCb+sV4cU3XbsAAHoo7GbAljZRdHVjZWBsL8AeontoGfByI4SRebJ3FzZf8t1OgtCc0lwdLHs4+HCvOcOUKTZRrbrPXT/HySewMk8aA7rXa/cd1LR8lYBvxDN/Kq06YmyM5zw0+301sDUgm5MRfJnYfzpYekU247YssIzaOnzk1t3jeKKEmT39CeLs+Ji7Y5B6Sp+wVAtofCyecf2jUh/RPiSm0VXhJGy+IKuPZNR7aPwsnnH9o1m19mdXTchnJX47hfPxe2tPq4bn8W8RJCmWVnP8AArsSPHdTFyW+O4X+oi9tak+y+jj8Sp0JaVR3liQKl7Dy+a/hJZMQObQKMqagKNLW0A9GtDc4eJHpoJZ7XXxynTsuDwO8UJPjculyveB9tYPUaQ6vKN5IA9HqoJsZmY5ToBck9n3U1STFt7X8a3hxCgFWF1YWIqC/joL4PFixVicpsb8VI3MO2vMXNYk3Gbj1MOsdh6uFN+IeIaKZL8BmB+69IiFibSXsPk8fE/hVUF+haB2mbItso0zH5I6v4rcBXuAi5uRr6srspPXY28BalsG2SRxuAcgDsOo9RrbHrlxDdTqrjvtlPrFD5Ej3bYs8UnWDGfDVfVmph5St70q/xj7zUhxa54HHyls4/t3/APHNUW5SSXWPt1/301WNW0TN1FoaI/8AoVYfJ/DLhYb2BkYAsf5uHo+2oXsGEF87+RGM57bcPHd41IMLtBpYnN+lJnHjvX7AK7EqORtkmOIgJDGNc2+4QE37x99CYzHB2IXqOhtr399RGDbOlnuDx0uPxHdSuF2gplULc677W9Ao+QJCi4gDNESeakHRPFTwN+tW9VOeEx5ljyyAMynI6NqCw9eo1BqMlyc6cVYlfAm49FLQYqzI58mQZH7GHkt32+w0waH3DwhPi8hhvvhk6UTdnUPVSO1cKEddAuYAkDUA8cp6r0M07aj/AMg0I4Nb/wBvtpH3YFspU6Hyd1j3HdRYqFNbbzvtato8QQbXtfTs7qEk2oOCU34jEs5ueG4CpsdD1sJxBtHCyLovPKp7Cx5sju6V6ato/Cy+cf2jSuGa8wH/ANsbeIZaT2n8NL5x/aNKR0dMtWFcl/juF8/F7a1MOW+CMOJ59QQshFyODj8QAfA1EOS3x3C+fi9taunHbPEqlJEzKdCCD6uo1jN0VndSK6lxqy6t0X+cBoe8VnPG2rIw6jrWcr+TrYNQ8RkdWfLlKkkaE3zDfutu8ajmGM0jBSrAE2uVbTvNqhY29RdxDriZo+KqP5bihQC+4ZR1m/qFHjYc41EYftBJPrrF5xei8TjsZG9RtSpou0JQwoNFdWbxzdu8UtKb2bjuP3GvJsK5K5Ecte69E8N9zbda9Fps9V1dHlbqCsEHcOPfSasq6ADIC9wRqo9I0+y1E7QbMsT8VJjPcekPXf00TzMZ0OFt3KwPptQ2MwbAWiWXUiyMrML9ea1xaluDN8POFN2IA436joahu3SLooN7Zhp1XFqnCYfmv/C0j8XZCfBQRYCotykWWWcExP0VA0jYDXXgK1xLUyzStATHJAF4ubn+UfifsrfBzkRPberBh9lJYmCRmvzclgLDoNw8K9gw8gB97ksRbyG/Cug5zTHqM+YeS/SHYTvHgb1tssgSg9VyfRWCCQrlMb6ajoN4jd/tq1jgkAb3t9dPIb8KB2IjEWkz/wAV/Sb0SLESJ2Z18NfsvQ/6nJ9HJ/g34UvDBIGU82/Ueg270UCYtJOWjWQHUdBu8bj6PspN5Vk8rRvnfj115hsNIA6mN7EadBt41B3Uj+qSfRv/AIN+FMDR0IOv4+ivF30t+rS/Rv8A4N+FJvhpPo5P8G/CkOxbZsnv6HrkT2lpXafw0vnH9o0nsvBy89F73J8InyG+eOylNp/DS+cf2jSlsbdNuwdWINwSCNQRoR3HgaJ905/p5vrZPzV7WVB1nnunP9PN9bJ+avfdSf6eb62T81ZWUWKkZ7qT/TzfWyfmrPdSf6eb62T81ZWUgpGe6k/0831sn5qz3Un+nm+tk/NWVlOhGe6k/wBPN9bJ+as91J/p5vrZPzVlZQOkZ7qT/TzfWyfmrPdWf6ef62T81e1lMR57qT/Tz/WyfmrPdSf6ef62T81ZWUrHSM91J/p5vrZPzVnupP8ATzfWyfmrKyiwpGe6k/0831sn5qz3Un+nm+tk/NWVlFhSM91J/p5/rZPzVnupP9PN9bJ+asrKApGe6k/0831sn5qz3Un+nm+tk/NWVlJsKRnupP8ATzfWyfmoUmsrKY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s://encrypted-tbn2.gstatic.com/images?q=tbn:ANd9GcT8vJ9ze4NQCmoHp0HsDTcxsd6tkUoQ8aPdltPGnz-3LLIAK5y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171" y="4343400"/>
            <a:ext cx="18192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502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58839"/>
            <a:ext cx="10353761" cy="132632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519" y="1580908"/>
            <a:ext cx="10664312" cy="4497919"/>
          </a:xfrm>
        </p:spPr>
        <p:txBody>
          <a:bodyPr>
            <a:noAutofit/>
          </a:bodyPr>
          <a:lstStyle/>
          <a:p>
            <a:r>
              <a:rPr lang="en-US" sz="3400" dirty="0" smtClean="0"/>
              <a:t>Pepin dies in 768 and is succeeded by </a:t>
            </a:r>
          </a:p>
          <a:p>
            <a:pPr marL="0" indent="0">
              <a:buNone/>
            </a:pPr>
            <a:r>
              <a:rPr lang="en-US" sz="3400" dirty="0" smtClean="0"/>
              <a:t>his sons, one of whom is Charlemagne </a:t>
            </a:r>
          </a:p>
          <a:p>
            <a:pPr marL="457200" lvl="1" indent="0">
              <a:buNone/>
            </a:pPr>
            <a:r>
              <a:rPr lang="en-US" sz="3400" dirty="0" smtClean="0"/>
              <a:t>	</a:t>
            </a:r>
            <a:endParaRPr lang="en-US" sz="3400" dirty="0"/>
          </a:p>
          <a:p>
            <a:pPr marL="457200" lvl="1" indent="0">
              <a:buNone/>
            </a:pPr>
            <a:endParaRPr lang="en-US" sz="3400" dirty="0" smtClean="0"/>
          </a:p>
          <a:p>
            <a:pPr marL="457200" lvl="1" indent="0">
              <a:buNone/>
            </a:pPr>
            <a:r>
              <a:rPr lang="en-US" sz="3400" i="1" dirty="0" smtClean="0"/>
              <a:t>What impact did Pepin’s reign </a:t>
            </a:r>
          </a:p>
          <a:p>
            <a:pPr marL="457200" lvl="1" indent="0">
              <a:buNone/>
            </a:pPr>
            <a:r>
              <a:rPr lang="en-US" sz="3400" i="1" dirty="0"/>
              <a:t>h</a:t>
            </a:r>
            <a:r>
              <a:rPr lang="en-US" sz="3400" i="1" dirty="0" smtClean="0"/>
              <a:t>ave on Charlemagne?</a:t>
            </a:r>
            <a:endParaRPr lang="en-US" sz="3400" i="1" dirty="0"/>
          </a:p>
        </p:txBody>
      </p:sp>
      <p:pic>
        <p:nvPicPr>
          <p:cNvPr id="1026" name="Picture 2" descr="http://t2.gstatic.com/images?q=tbn:ANd9GcQTE_93o-GBfFLfI3RgG1s2CZbkFzCYXB1ga6hLRs8IJIKpFb5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7341" y="1783855"/>
            <a:ext cx="1713944" cy="171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cdn.history.com/sites/2/2013/11/charlemagne-hero-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386" y="3890527"/>
            <a:ext cx="3786389" cy="283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0869770" y="3457060"/>
            <a:ext cx="553061" cy="1655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322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Charlemagne &amp; </a:t>
            </a:r>
            <a:br>
              <a:rPr lang="en-US" sz="6000" dirty="0" smtClean="0"/>
            </a:br>
            <a:r>
              <a:rPr lang="en-US" sz="6000" i="1" dirty="0" smtClean="0"/>
              <a:t>the Song of Roland</a:t>
            </a:r>
            <a:endParaRPr lang="en-US" sz="6000" i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95269" y="3940934"/>
            <a:ext cx="9001462" cy="1316865"/>
          </a:xfrm>
        </p:spPr>
        <p:txBody>
          <a:bodyPr/>
          <a:lstStyle/>
          <a:p>
            <a:r>
              <a:rPr lang="en-US" dirty="0" smtClean="0"/>
              <a:t>October 30/31,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14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7323" y="609599"/>
            <a:ext cx="4082603" cy="3627549"/>
          </a:xfrm>
        </p:spPr>
        <p:txBody>
          <a:bodyPr/>
          <a:lstStyle/>
          <a:p>
            <a:r>
              <a:rPr lang="en-US" i="1" dirty="0" smtClean="0"/>
              <a:t>Song of Roland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 you see here?</a:t>
            </a:r>
            <a:endParaRPr lang="en-US" i="1" dirty="0"/>
          </a:p>
        </p:txBody>
      </p:sp>
      <p:pic>
        <p:nvPicPr>
          <p:cNvPr id="1026" name="Picture 2" descr="http://upload.wikimedia.org/wikipedia/commons/thumb/c/c1/Grandes_chroniques_Roland.jpg/300px-Grandes_chroniques_Rolan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32" y="128789"/>
            <a:ext cx="6142083" cy="651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861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0"/>
            <a:ext cx="10353761" cy="1326321"/>
          </a:xfrm>
        </p:spPr>
        <p:txBody>
          <a:bodyPr/>
          <a:lstStyle/>
          <a:p>
            <a:r>
              <a:rPr lang="en-US" i="1" dirty="0" smtClean="0"/>
              <a:t>Song of Roland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941" y="1429555"/>
            <a:ext cx="11616744" cy="4984124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Most famous </a:t>
            </a:r>
            <a:r>
              <a:rPr lang="en-US" sz="3000" i="1" dirty="0"/>
              <a:t>c</a:t>
            </a:r>
            <a:r>
              <a:rPr lang="en-US" sz="3000" i="1" dirty="0" smtClean="0"/>
              <a:t>hanson de </a:t>
            </a:r>
            <a:r>
              <a:rPr lang="en-US" sz="3000" i="1" dirty="0" err="1" smtClean="0"/>
              <a:t>geste</a:t>
            </a:r>
            <a:r>
              <a:rPr lang="en-US" sz="3000" i="1" dirty="0" smtClean="0"/>
              <a:t> </a:t>
            </a:r>
            <a:r>
              <a:rPr lang="en-US" sz="3000" dirty="0" smtClean="0"/>
              <a:t>(French, “song of deeds”)</a:t>
            </a:r>
          </a:p>
          <a:p>
            <a:pPr lvl="1"/>
            <a:r>
              <a:rPr lang="en-US" sz="3000" smtClean="0"/>
              <a:t>French epic </a:t>
            </a:r>
            <a:r>
              <a:rPr lang="en-US" sz="3000" dirty="0" smtClean="0"/>
              <a:t>poetry </a:t>
            </a:r>
            <a:r>
              <a:rPr lang="en-US" sz="3000" b="1" u="sng" dirty="0" smtClean="0"/>
              <a:t>written down</a:t>
            </a:r>
            <a:r>
              <a:rPr lang="en-US" sz="3000" b="1" dirty="0" smtClean="0"/>
              <a:t> </a:t>
            </a:r>
            <a:r>
              <a:rPr lang="en-US" sz="3000" dirty="0" smtClean="0"/>
              <a:t>in 12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-15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centuries</a:t>
            </a:r>
          </a:p>
          <a:p>
            <a:pPr lvl="1"/>
            <a:endParaRPr lang="en-US" sz="3000" dirty="0"/>
          </a:p>
          <a:p>
            <a:pPr marL="457200" lvl="1" indent="0">
              <a:buNone/>
            </a:pPr>
            <a:endParaRPr lang="en-US" sz="3000" dirty="0" smtClean="0"/>
          </a:p>
          <a:p>
            <a:r>
              <a:rPr lang="en-US" sz="3200" dirty="0"/>
              <a:t>What do we know about it…?</a:t>
            </a:r>
          </a:p>
          <a:p>
            <a:endParaRPr lang="en-US" sz="3200" dirty="0"/>
          </a:p>
          <a:p>
            <a:endParaRPr lang="en-US" sz="3200" dirty="0"/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51574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184597"/>
            <a:ext cx="10353761" cy="1326321"/>
          </a:xfrm>
        </p:spPr>
        <p:txBody>
          <a:bodyPr/>
          <a:lstStyle/>
          <a:p>
            <a:r>
              <a:rPr lang="en-US" dirty="0" smtClean="0"/>
              <a:t>Battle of </a:t>
            </a:r>
            <a:r>
              <a:rPr lang="en-US" dirty="0" err="1" smtClean="0"/>
              <a:t>Roncevaux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396" y="1880315"/>
            <a:ext cx="11165983" cy="4108361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Song of Roland </a:t>
            </a:r>
            <a:r>
              <a:rPr lang="en-US" sz="3600" dirty="0" smtClean="0"/>
              <a:t>is based on this</a:t>
            </a:r>
            <a:endParaRPr lang="en-US" sz="3600" i="1" dirty="0" smtClean="0"/>
          </a:p>
          <a:p>
            <a:r>
              <a:rPr lang="en-US" sz="3600" dirty="0" smtClean="0"/>
              <a:t>About the Battle of </a:t>
            </a:r>
            <a:r>
              <a:rPr lang="en-US" sz="3600" dirty="0" err="1" smtClean="0"/>
              <a:t>Roncevaux</a:t>
            </a:r>
            <a:r>
              <a:rPr lang="en-US" sz="3600" dirty="0"/>
              <a:t> </a:t>
            </a:r>
            <a:r>
              <a:rPr lang="en-US" sz="3600" dirty="0" smtClean="0"/>
              <a:t>– August 15, 778</a:t>
            </a:r>
          </a:p>
          <a:p>
            <a:pPr lvl="1"/>
            <a:r>
              <a:rPr lang="en-US" sz="3200" dirty="0" smtClean="0"/>
              <a:t>Charlemagne’s Franks vs. Muslims in Spain</a:t>
            </a:r>
          </a:p>
          <a:p>
            <a:pPr lvl="1"/>
            <a:r>
              <a:rPr lang="en-US" sz="3200" dirty="0" smtClean="0"/>
              <a:t>The one defeat Charlemagne had in his 46-year reign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33160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42332"/>
      </a:dk2>
      <a:lt2>
        <a:srgbClr val="EE91A0"/>
      </a:lt2>
      <a:accent1>
        <a:srgbClr val="E03754"/>
      </a:accent1>
      <a:accent2>
        <a:srgbClr val="E86C2E"/>
      </a:accent2>
      <a:accent3>
        <a:srgbClr val="DAB250"/>
      </a:accent3>
      <a:accent4>
        <a:srgbClr val="60C4AA"/>
      </a:accent4>
      <a:accent5>
        <a:srgbClr val="51A9DB"/>
      </a:accent5>
      <a:accent6>
        <a:srgbClr val="976AC9"/>
      </a:accent6>
      <a:hlink>
        <a:srgbClr val="D5445E"/>
      </a:hlink>
      <a:folHlink>
        <a:srgbClr val="E17C8E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6B2E858E-683F-40D9-B4CB-284D097F3AC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TC104033921[[fn=Damask]]</Template>
  <TotalTime>1161</TotalTime>
  <Words>365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Bookman Old Style</vt:lpstr>
      <vt:lpstr>Rockwell</vt:lpstr>
      <vt:lpstr>Damask</vt:lpstr>
      <vt:lpstr>Setting the Stage  for  Charlemagne:  Pepin the short</vt:lpstr>
      <vt:lpstr>Pepin the Short/the Younger</vt:lpstr>
      <vt:lpstr>PowerPoint Presentation</vt:lpstr>
      <vt:lpstr>PowerPoint Presentation</vt:lpstr>
      <vt:lpstr>PowerPoint Presentation</vt:lpstr>
      <vt:lpstr>Charlemagne &amp;  the Song of Roland</vt:lpstr>
      <vt:lpstr>Song of Roland  What do you see here?</vt:lpstr>
      <vt:lpstr>Song of Roland</vt:lpstr>
      <vt:lpstr>Battle of Roncevaux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Europe  in the decades  before  Charlemagne</dc:title>
  <dc:creator>Elaina</dc:creator>
  <cp:lastModifiedBy>Elaina</cp:lastModifiedBy>
  <cp:revision>14</cp:revision>
  <dcterms:created xsi:type="dcterms:W3CDTF">2014-10-26T20:47:42Z</dcterms:created>
  <dcterms:modified xsi:type="dcterms:W3CDTF">2014-10-30T12:52:09Z</dcterms:modified>
</cp:coreProperties>
</file>